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60" r:id="rId3"/>
    <p:sldId id="263" r:id="rId4"/>
    <p:sldId id="264" r:id="rId5"/>
    <p:sldId id="265" r:id="rId6"/>
    <p:sldId id="271" r:id="rId7"/>
    <p:sldId id="266" r:id="rId8"/>
    <p:sldId id="268" r:id="rId9"/>
    <p:sldId id="267" r:id="rId10"/>
    <p:sldId id="26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37" autoAdjust="0"/>
    <p:restoredTop sz="94741" autoAdjust="0"/>
  </p:normalViewPr>
  <p:slideViewPr>
    <p:cSldViewPr snapToGrid="0" snapToObjects="1">
      <p:cViewPr varScale="1">
        <p:scale>
          <a:sx n="68" d="100"/>
          <a:sy n="68" d="100"/>
        </p:scale>
        <p:origin x="1236" y="60"/>
      </p:cViewPr>
      <p:guideLst>
        <p:guide orient="horz" pos="2160"/>
        <p:guide pos="2880"/>
      </p:guideLst>
    </p:cSldViewPr>
  </p:slideViewPr>
  <p:outlineViewPr>
    <p:cViewPr>
      <p:scale>
        <a:sx n="33" d="100"/>
        <a:sy n="33" d="100"/>
      </p:scale>
      <p:origin x="0" y="2124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2C37AB25-DEF1-F247-AFE4-8F5A89D46A21}" type="datetimeFigureOut">
              <a:rPr lang="en-US" smtClean="0"/>
              <a:t>9/8/2023</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AFEB97C5-B694-4142-B47A-98DDD0677AF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2C37AB25-DEF1-F247-AFE4-8F5A89D46A21}" type="datetimeFigureOut">
              <a:rPr lang="en-US" smtClean="0"/>
              <a:t>9/8/2023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37AB25-DEF1-F247-AFE4-8F5A89D46A21}" type="datetimeFigureOut">
              <a:rPr lang="en-US" smtClean="0"/>
              <a:t>9/8/2023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a:t>Click icon to add picture</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a:t>Click icon to add picture</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a:t>Click icon to add picture</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a:t>Click icon to add picture</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C37AB25-DEF1-F247-AFE4-8F5A89D46A2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C37AB25-DEF1-F247-AFE4-8F5A89D46A2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2C37AB25-DEF1-F247-AFE4-8F5A89D46A2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2C37AB25-DEF1-F247-AFE4-8F5A89D46A21}" type="datetimeFigureOut">
              <a:rPr lang="en-US" smtClean="0"/>
              <a:t>9/8/2023</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AFEB97C5-B694-4142-B47A-98DDD0677AF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a:t>Click to edit Master text styles</a:t>
            </a:r>
          </a:p>
        </p:txBody>
      </p:sp>
      <p:sp>
        <p:nvSpPr>
          <p:cNvPr id="4" name="Date Placeholder 3"/>
          <p:cNvSpPr>
            <a:spLocks noGrp="1"/>
          </p:cNvSpPr>
          <p:nvPr>
            <p:ph type="dt" sz="half" idx="10"/>
          </p:nvPr>
        </p:nvSpPr>
        <p:spPr/>
        <p:txBody>
          <a:bodyPr/>
          <a:lstStyle/>
          <a:p>
            <a:fld id="{2C37AB25-DEF1-F247-AFE4-8F5A89D46A2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B97C5-B694-4142-B47A-98DDD0677AF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C37AB25-DEF1-F247-AFE4-8F5A89D46A21}" type="datetimeFigureOut">
              <a:rPr lang="en-US" smtClean="0"/>
              <a:t>9/8/2023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EB97C5-B694-4142-B47A-98DDD0677AF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bg>
      <p:bgPr>
        <a:blipFill dpi="0" rotWithShape="1">
          <a:blip>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a:t>Click icon to add picture</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2C37AB25-DEF1-F247-AFE4-8F5A89D46A21}" type="datetimeFigureOut">
              <a:rPr lang="en-US" smtClean="0"/>
              <a:t>9/8/2023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EB97C5-B694-4142-B47A-98DDD0677AF5}" type="slidenum">
              <a:rPr lang="en-US" smtClean="0"/>
              <a:t>‹#›</a:t>
            </a:fld>
            <a:endParaRPr lang="en-US"/>
          </a:p>
        </p:txBody>
      </p:sp>
      <p:pic>
        <p:nvPicPr>
          <p:cNvPr id="11" name="Picture 10" descr="Comparison-Underline.png"/>
          <p:cNvPicPr>
            <a:picLocks noChangeAspect="1"/>
          </p:cNvPicPr>
          <p:nvPr/>
        </p:nvPicPr>
        <p:blipFill>
          <a:blip/>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2C37AB25-DEF1-F247-AFE4-8F5A89D46A21}" type="datetimeFigureOut">
              <a:rPr lang="en-US" smtClean="0"/>
              <a:t>9/8/2023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EB97C5-B694-4142-B47A-98DDD0677AF5}" type="slidenum">
              <a:rPr lang="en-US" smtClean="0"/>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2C37AB25-DEF1-F247-AFE4-8F5A89D46A21}" type="datetimeFigureOut">
              <a:rPr lang="en-US" smtClean="0"/>
              <a:t>9/8/2023</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AFEB97C5-B694-4142-B47A-98DDD0677AF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400" kern="1200" dirty="0">
                <a:solidFill>
                  <a:schemeClr val="tx1"/>
                </a:solidFill>
                <a:latin typeface="+mj-lt"/>
                <a:ea typeface="+mj-ea"/>
                <a:cs typeface="+mj-cs"/>
              </a:rPr>
              <a:t>Montreat College’s Institutional Review Board (IRB)</a:t>
            </a:r>
            <a:r>
              <a:rPr lang="en-US" dirty="0"/>
              <a:t> </a:t>
            </a:r>
            <a:r>
              <a:rPr lang="en-US" sz="4400" b="1" kern="1200" dirty="0">
                <a:solidFill>
                  <a:schemeClr val="tx1"/>
                </a:solidFill>
                <a:latin typeface="+mj-lt"/>
                <a:ea typeface="+mj-ea"/>
                <a:cs typeface="+mj-cs"/>
              </a:rPr>
              <a:t> </a:t>
            </a:r>
            <a:endParaRPr lang="en-US" dirty="0"/>
          </a:p>
        </p:txBody>
      </p:sp>
      <p:sp>
        <p:nvSpPr>
          <p:cNvPr id="3" name="Subtitle 2"/>
          <p:cNvSpPr>
            <a:spLocks noGrp="1"/>
          </p:cNvSpPr>
          <p:nvPr>
            <p:ph type="subTitle" idx="1"/>
          </p:nvPr>
        </p:nvSpPr>
        <p:spPr/>
        <p:txBody>
          <a:bodyPr/>
          <a:lstStyle/>
          <a:p>
            <a:r>
              <a:rPr lang="en-US" dirty="0"/>
              <a:t>Updated: Fall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t>The IRB Purview </a:t>
            </a:r>
            <a:br>
              <a:rPr lang="en-US" sz="4800" b="1" dirty="0"/>
            </a:br>
            <a:r>
              <a:rPr lang="en-US" sz="4800" b="1" dirty="0"/>
              <a:t>extends to:</a:t>
            </a:r>
            <a:endParaRPr lang="en-US" dirty="0"/>
          </a:p>
        </p:txBody>
      </p:sp>
      <p:sp>
        <p:nvSpPr>
          <p:cNvPr id="3" name="Content Placeholder 2"/>
          <p:cNvSpPr>
            <a:spLocks noGrp="1"/>
          </p:cNvSpPr>
          <p:nvPr>
            <p:ph idx="1"/>
          </p:nvPr>
        </p:nvSpPr>
        <p:spPr/>
        <p:txBody>
          <a:bodyPr/>
          <a:lstStyle/>
          <a:p>
            <a:r>
              <a:rPr lang="en-US" dirty="0"/>
              <a:t>(1) all human research conducted by Montreat College faculty, students, staff, administrators, or others who wish to conduct research under the auspices of Montreat College;</a:t>
            </a:r>
          </a:p>
          <a:p>
            <a:r>
              <a:rPr lang="en-US" dirty="0"/>
              <a:t> (2) all human research conducted on the Montreat College campus or in cooperation with other research agencies and sites, regardless of whether the project is funded externally</a:t>
            </a:r>
            <a:r>
              <a:rPr lang="en-US"/>
              <a:t>, internally, </a:t>
            </a:r>
            <a:r>
              <a:rPr lang="en-US" dirty="0"/>
              <a:t>or receives no funding support.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IRB?</a:t>
            </a:r>
          </a:p>
        </p:txBody>
      </p:sp>
      <p:sp>
        <p:nvSpPr>
          <p:cNvPr id="3" name="Content Placeholder 2"/>
          <p:cNvSpPr>
            <a:spLocks noGrp="1"/>
          </p:cNvSpPr>
          <p:nvPr>
            <p:ph idx="1"/>
          </p:nvPr>
        </p:nvSpPr>
        <p:spPr/>
        <p:txBody>
          <a:bodyPr>
            <a:normAutofit fontScale="92500" lnSpcReduction="20000"/>
          </a:bodyPr>
          <a:lstStyle/>
          <a:p>
            <a:r>
              <a:rPr lang="en-US" dirty="0"/>
              <a:t>To safeguard the rights and welfare of human participants in research. </a:t>
            </a:r>
          </a:p>
          <a:p>
            <a:r>
              <a:rPr lang="en-US" dirty="0"/>
              <a:t>To subscribe to the basic ethical principles for the protection of human participants in research that underlie The Belmont Report.</a:t>
            </a:r>
          </a:p>
          <a:p>
            <a:r>
              <a:rPr lang="en-US" dirty="0"/>
              <a:t>To adhere to federal regulations published in The Federal Register, codified at Title 45 part 46.</a:t>
            </a:r>
          </a:p>
          <a:p>
            <a:r>
              <a:rPr lang="en-US" dirty="0"/>
              <a:t>To adhere to the terms of the </a:t>
            </a:r>
            <a:r>
              <a:rPr lang="en-US" dirty="0" err="1"/>
              <a:t>Federalwide</a:t>
            </a:r>
            <a:r>
              <a:rPr lang="en-US" dirty="0"/>
              <a:t> Assurance (FWA) for the Protection of Human Subjects under the Office for Human Research Protections (OHRP) within the U.S. Department of Health and Human Services.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50"/>
            <a:ext cx="7313613" cy="868362"/>
          </a:xfrm>
        </p:spPr>
        <p:txBody>
          <a:bodyPr/>
          <a:lstStyle/>
          <a:p>
            <a:r>
              <a:rPr lang="en-US" dirty="0"/>
              <a:t>IRB assures that:</a:t>
            </a:r>
          </a:p>
        </p:txBody>
      </p:sp>
      <p:sp>
        <p:nvSpPr>
          <p:cNvPr id="3" name="Content Placeholder 2"/>
          <p:cNvSpPr>
            <a:spLocks noGrp="1"/>
          </p:cNvSpPr>
          <p:nvPr>
            <p:ph idx="1"/>
          </p:nvPr>
        </p:nvSpPr>
        <p:spPr>
          <a:xfrm>
            <a:off x="914400" y="1371600"/>
            <a:ext cx="7313613" cy="5122862"/>
          </a:xfrm>
        </p:spPr>
        <p:txBody>
          <a:bodyPr>
            <a:normAutofit/>
          </a:bodyPr>
          <a:lstStyle/>
          <a:p>
            <a:r>
              <a:rPr lang="en-US" b="1" dirty="0"/>
              <a:t>anticipated risks </a:t>
            </a:r>
            <a:r>
              <a:rPr lang="en-US" dirty="0"/>
              <a:t>to human research participants are balanced</a:t>
            </a:r>
            <a:r>
              <a:rPr lang="en-US" b="1" dirty="0"/>
              <a:t> </a:t>
            </a:r>
            <a:r>
              <a:rPr lang="en-US" dirty="0"/>
              <a:t>by benefits to the individual and society;</a:t>
            </a:r>
          </a:p>
          <a:p>
            <a:r>
              <a:rPr lang="en-US" dirty="0"/>
              <a:t> </a:t>
            </a:r>
            <a:r>
              <a:rPr lang="en-US" b="1" dirty="0"/>
              <a:t>selection</a:t>
            </a:r>
            <a:r>
              <a:rPr lang="en-US" dirty="0"/>
              <a:t> of participants is just and equitable; </a:t>
            </a:r>
          </a:p>
          <a:p>
            <a:r>
              <a:rPr lang="en-US" dirty="0"/>
              <a:t>research </a:t>
            </a:r>
            <a:r>
              <a:rPr lang="en-US" b="1" dirty="0"/>
              <a:t>designs are appropriate </a:t>
            </a:r>
            <a:r>
              <a:rPr lang="en-US" dirty="0"/>
              <a:t>to protect human research participants; </a:t>
            </a:r>
          </a:p>
          <a:p>
            <a:r>
              <a:rPr lang="en-US" b="1" dirty="0"/>
              <a:t>anonymity, privacy, and confidentiality </a:t>
            </a:r>
            <a:r>
              <a:rPr lang="en-US" dirty="0"/>
              <a:t>of participants are not compromised; and, </a:t>
            </a:r>
          </a:p>
          <a:p>
            <a:r>
              <a:rPr lang="en-US" dirty="0"/>
              <a:t>research participants have given </a:t>
            </a:r>
            <a:r>
              <a:rPr lang="en-US" b="1" dirty="0"/>
              <a:t>knowledgeable, voluntary, and autonomous consent </a:t>
            </a:r>
            <a:r>
              <a:rPr lang="en-US" dirty="0"/>
              <a:t>to take part in the research.</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37419"/>
            <a:ext cx="7313613" cy="868362"/>
          </a:xfrm>
        </p:spPr>
        <p:txBody>
          <a:bodyPr/>
          <a:lstStyle/>
          <a:p>
            <a:r>
              <a:rPr lang="en-US" b="1" dirty="0"/>
              <a:t>What type of projects are subject to review by the IRB?</a:t>
            </a:r>
            <a:endParaRPr lang="en-US" dirty="0"/>
          </a:p>
        </p:txBody>
      </p:sp>
      <p:sp>
        <p:nvSpPr>
          <p:cNvPr id="3" name="Content Placeholder 2"/>
          <p:cNvSpPr>
            <a:spLocks noGrp="1"/>
          </p:cNvSpPr>
          <p:nvPr>
            <p:ph idx="1"/>
          </p:nvPr>
        </p:nvSpPr>
        <p:spPr>
          <a:xfrm>
            <a:off x="501650" y="2273300"/>
            <a:ext cx="8054975" cy="5122862"/>
          </a:xfrm>
        </p:spPr>
        <p:txBody>
          <a:bodyPr>
            <a:normAutofit/>
          </a:bodyPr>
          <a:lstStyle/>
          <a:p>
            <a:r>
              <a:rPr lang="en-US" sz="3600" b="1" dirty="0"/>
              <a:t>All </a:t>
            </a:r>
            <a:r>
              <a:rPr lang="en-US" sz="3600" dirty="0"/>
              <a:t>potential research that involves the use of </a:t>
            </a:r>
            <a:r>
              <a:rPr lang="en-US" sz="3600" b="1" dirty="0"/>
              <a:t>human participants</a:t>
            </a:r>
            <a:r>
              <a:rPr lang="en-US" sz="3600" dirty="0"/>
              <a:t> needs to be reviewed by this board prior to implementation.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66776"/>
            <a:ext cx="7313613" cy="868362"/>
          </a:xfrm>
        </p:spPr>
        <p:txBody>
          <a:bodyPr/>
          <a:lstStyle/>
          <a:p>
            <a:r>
              <a:rPr lang="en-US" dirty="0"/>
              <a:t>When must the </a:t>
            </a:r>
            <a:br>
              <a:rPr lang="en-US" dirty="0"/>
            </a:br>
            <a:r>
              <a:rPr lang="en-US" dirty="0"/>
              <a:t>application be submitted?</a:t>
            </a:r>
            <a:br>
              <a:rPr lang="en-US" dirty="0"/>
            </a:br>
            <a:endParaRPr lang="en-US" dirty="0"/>
          </a:p>
        </p:txBody>
      </p:sp>
      <p:sp>
        <p:nvSpPr>
          <p:cNvPr id="3" name="Content Placeholder 2"/>
          <p:cNvSpPr>
            <a:spLocks noGrp="1"/>
          </p:cNvSpPr>
          <p:nvPr>
            <p:ph idx="1"/>
          </p:nvPr>
        </p:nvSpPr>
        <p:spPr>
          <a:xfrm>
            <a:off x="914400" y="2006071"/>
            <a:ext cx="7313613" cy="4488514"/>
          </a:xfrm>
        </p:spPr>
        <p:txBody>
          <a:bodyPr>
            <a:normAutofit fontScale="85000" lnSpcReduction="20000"/>
          </a:bodyPr>
          <a:lstStyle/>
          <a:p>
            <a:r>
              <a:rPr lang="en-US" dirty="0"/>
              <a:t>An IRB research application must be submitted, reviewed, and assigned an “Exempt” or “Approved” disposition </a:t>
            </a:r>
            <a:r>
              <a:rPr lang="en-US" b="1" dirty="0"/>
              <a:t>prior to any human research participant recruitment.</a:t>
            </a:r>
          </a:p>
          <a:p>
            <a:pPr lvl="1"/>
            <a:r>
              <a:rPr lang="en-US" b="1" dirty="0"/>
              <a:t>Exempt – </a:t>
            </a:r>
            <a:r>
              <a:rPr lang="en-US" dirty="0"/>
              <a:t>Studies that are deemed to pose no more than minimal risk to participants. (Ex. Educational practices, surveys/interviews, studies using existing data, minor behavioral interventions). About one week for IRB response.</a:t>
            </a:r>
          </a:p>
          <a:p>
            <a:pPr lvl="1"/>
            <a:r>
              <a:rPr lang="en-US" b="1" dirty="0"/>
              <a:t>Expedited – </a:t>
            </a:r>
            <a:r>
              <a:rPr lang="en-US" dirty="0"/>
              <a:t>The IRB chair and one other member of the IRB will review studies that pose no more than minimal risk but do not fit the exemptions listed on the next slide. One to two weeks for IRB response.</a:t>
            </a:r>
            <a:endParaRPr lang="en-US" b="1" dirty="0"/>
          </a:p>
          <a:p>
            <a:pPr lvl="1"/>
            <a:r>
              <a:rPr lang="en-US" b="1" dirty="0"/>
              <a:t>Full Board – </a:t>
            </a:r>
            <a:r>
              <a:rPr lang="en-US" dirty="0"/>
              <a:t>The full IRB will consider those with greater than minimal risk that involve sensitive populations, as well as studies that could involve stress (of any kind) or trauma. </a:t>
            </a:r>
          </a:p>
          <a:p>
            <a:r>
              <a:rPr lang="en-US" dirty="0"/>
              <a:t>Applications may be submitted for initial review </a:t>
            </a:r>
            <a:r>
              <a:rPr lang="en-US" b="1" dirty="0"/>
              <a:t>at any time</a:t>
            </a:r>
            <a:r>
              <a:rPr lang="en-US" dirty="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Exemptions may include:</a:t>
            </a:r>
          </a:p>
        </p:txBody>
      </p:sp>
      <p:sp>
        <p:nvSpPr>
          <p:cNvPr id="3" name="Content Placeholder 2"/>
          <p:cNvSpPr>
            <a:spLocks noGrp="1"/>
          </p:cNvSpPr>
          <p:nvPr>
            <p:ph idx="1"/>
          </p:nvPr>
        </p:nvSpPr>
        <p:spPr>
          <a:xfrm>
            <a:off x="914400" y="1735138"/>
            <a:ext cx="7313613" cy="5122862"/>
          </a:xfrm>
        </p:spPr>
        <p:txBody>
          <a:bodyPr/>
          <a:lstStyle/>
          <a:p>
            <a:pPr marL="463550" lvl="1" indent="-463550">
              <a:spcBef>
                <a:spcPts val="2000"/>
              </a:spcBef>
              <a:buBlip>
                <a:blip/>
              </a:buBlip>
            </a:pPr>
            <a:r>
              <a:rPr lang="en-US" dirty="0"/>
              <a:t>The experiment </a:t>
            </a:r>
            <a:r>
              <a:rPr lang="en-US" b="1" dirty="0"/>
              <a:t>is held in an educational setting and includes examining practical educational practices</a:t>
            </a:r>
            <a:r>
              <a:rPr lang="en-US" dirty="0"/>
              <a:t>, such as research on instructional preferences or classroom management.</a:t>
            </a:r>
          </a:p>
          <a:p>
            <a:pPr marL="463550" lvl="1" indent="-463550">
              <a:spcBef>
                <a:spcPts val="2000"/>
              </a:spcBef>
              <a:buBlip>
                <a:blip/>
              </a:buBlip>
            </a:pPr>
            <a:r>
              <a:rPr lang="en-US" dirty="0"/>
              <a:t>Research is made up of either </a:t>
            </a:r>
            <a:r>
              <a:rPr lang="en-US" b="1" dirty="0"/>
              <a:t>educational testing or observations of people, as long as the identity of the individuals is kept anonymous.</a:t>
            </a:r>
          </a:p>
          <a:p>
            <a:pPr marL="463550" lvl="1" indent="-463550">
              <a:spcBef>
                <a:spcPts val="2000"/>
              </a:spcBef>
              <a:buBlip>
                <a:blip/>
              </a:buBlip>
            </a:pPr>
            <a:r>
              <a:rPr lang="en-US" dirty="0"/>
              <a:t>The </a:t>
            </a:r>
            <a:r>
              <a:rPr lang="en-US" b="1" dirty="0"/>
              <a:t>individuals involved know they are either being observed </a:t>
            </a:r>
            <a:r>
              <a:rPr lang="en-US" dirty="0"/>
              <a:t>in a public setting or are taking an educational exam.</a:t>
            </a:r>
          </a:p>
          <a:p>
            <a:pPr marL="463550" lvl="1" indent="-463550">
              <a:spcBef>
                <a:spcPts val="2000"/>
              </a:spcBef>
              <a:buBlip>
                <a:blip/>
              </a:buBlip>
            </a:pPr>
            <a:r>
              <a:rPr lang="en-US" dirty="0"/>
              <a:t>The experiment consists of using </a:t>
            </a:r>
            <a:r>
              <a:rPr lang="en-US" b="1" dirty="0"/>
              <a:t>only previously collected documents, records, or other data available to the public</a:t>
            </a:r>
            <a:r>
              <a:rPr lang="en-US" dirty="0"/>
              <a:t>. </a:t>
            </a:r>
          </a:p>
          <a:p>
            <a:pPr marL="463550" lvl="1" indent="-463550">
              <a:spcBef>
                <a:spcPts val="2000"/>
              </a:spcBef>
              <a:buBlip>
                <a:blip/>
              </a:buBlip>
            </a:pPr>
            <a:endParaRPr lang="en-US" dirty="0"/>
          </a:p>
          <a:p>
            <a:pPr marL="463550" lvl="1" indent="-463550">
              <a:spcBef>
                <a:spcPts val="2000"/>
              </a:spcBef>
              <a:buBlip>
                <a:blip/>
              </a:buBlip>
            </a:pPr>
            <a:endParaRPr lang="en-US" b="1" dirty="0"/>
          </a:p>
          <a:p>
            <a:pPr marL="463550" lvl="1" indent="-463550">
              <a:spcBef>
                <a:spcPts val="2000"/>
              </a:spcBef>
              <a:buBlip>
                <a:blip/>
              </a:buBlip>
            </a:pP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Consent</a:t>
            </a:r>
          </a:p>
        </p:txBody>
      </p:sp>
      <p:sp>
        <p:nvSpPr>
          <p:cNvPr id="3" name="Content Placeholder 2"/>
          <p:cNvSpPr>
            <a:spLocks noGrp="1"/>
          </p:cNvSpPr>
          <p:nvPr>
            <p:ph idx="1"/>
          </p:nvPr>
        </p:nvSpPr>
        <p:spPr>
          <a:xfrm>
            <a:off x="914400" y="1735138"/>
            <a:ext cx="7313613" cy="5122862"/>
          </a:xfrm>
        </p:spPr>
        <p:txBody>
          <a:bodyPr>
            <a:normAutofit/>
          </a:bodyPr>
          <a:lstStyle/>
          <a:p>
            <a:r>
              <a:rPr lang="en-US" dirty="0"/>
              <a:t>Means the knowing consent of an individual (or his/her legally authorized representative such as parent, guardian, conservator, etc.) to participate in research. </a:t>
            </a:r>
          </a:p>
          <a:p>
            <a:r>
              <a:rPr lang="en-US" dirty="0"/>
              <a:t>An investigator shall provide the prospective participant or the representative sufficient opportunity to consider whether to participate and minimize the possibility of coercion or undue influence.</a:t>
            </a:r>
          </a:p>
          <a:p>
            <a:r>
              <a:rPr lang="en-US" dirty="0"/>
              <a:t>The information given to the participant or the representative shall be in language understandable to the participant or the representative.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Waiver of written </a:t>
            </a:r>
            <a:br>
              <a:rPr lang="en-US" dirty="0"/>
            </a:br>
            <a:r>
              <a:rPr lang="en-US" dirty="0"/>
              <a:t>informed consent</a:t>
            </a:r>
          </a:p>
        </p:txBody>
      </p:sp>
      <p:sp>
        <p:nvSpPr>
          <p:cNvPr id="3" name="Content Placeholder 2"/>
          <p:cNvSpPr>
            <a:spLocks noGrp="1"/>
          </p:cNvSpPr>
          <p:nvPr>
            <p:ph idx="1"/>
          </p:nvPr>
        </p:nvSpPr>
        <p:spPr/>
        <p:txBody>
          <a:bodyPr>
            <a:normAutofit lnSpcReduction="10000"/>
          </a:bodyPr>
          <a:lstStyle/>
          <a:p>
            <a:r>
              <a:rPr lang="en-US" dirty="0"/>
              <a:t>A </a:t>
            </a:r>
            <a:r>
              <a:rPr lang="en-US" b="1" dirty="0"/>
              <a:t>waiver of the requirements for informed consent </a:t>
            </a:r>
            <a:r>
              <a:rPr lang="en-US" dirty="0"/>
              <a:t>is granted only where research would not reasonably be assumed to create distress or harm and involves:</a:t>
            </a:r>
          </a:p>
          <a:p>
            <a:pPr lvl="1"/>
            <a:r>
              <a:rPr lang="en-US" b="1" dirty="0"/>
              <a:t>the study of normal educational practices, curricula, or classroom management methods </a:t>
            </a:r>
            <a:r>
              <a:rPr lang="en-US" dirty="0"/>
              <a:t>conducted in educational settings</a:t>
            </a:r>
          </a:p>
          <a:p>
            <a:pPr lvl="1"/>
            <a:r>
              <a:rPr lang="en-US" b="1" dirty="0"/>
              <a:t>only anonymous questionnaires, naturalistic observations, or archival research </a:t>
            </a:r>
            <a:r>
              <a:rPr lang="en-US" dirty="0"/>
              <a:t>for which disclosure of responses would not place participants at risk for criminal or civil liability or damage their financial standing, employability, or reputation, and confidentiality is protected.</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informed consent </a:t>
            </a:r>
            <a:br>
              <a:rPr lang="en-US" dirty="0"/>
            </a:br>
            <a:endParaRPr lang="en-US" dirty="0"/>
          </a:p>
        </p:txBody>
      </p:sp>
      <p:sp>
        <p:nvSpPr>
          <p:cNvPr id="3" name="Content Placeholder 2"/>
          <p:cNvSpPr>
            <a:spLocks noGrp="1"/>
          </p:cNvSpPr>
          <p:nvPr>
            <p:ph idx="1"/>
          </p:nvPr>
        </p:nvSpPr>
        <p:spPr>
          <a:xfrm>
            <a:off x="914400" y="1193800"/>
            <a:ext cx="7313613" cy="5122862"/>
          </a:xfrm>
        </p:spPr>
        <p:txBody>
          <a:bodyPr>
            <a:normAutofit fontScale="77500" lnSpcReduction="20000"/>
          </a:bodyPr>
          <a:lstStyle/>
          <a:p>
            <a:r>
              <a:rPr lang="en-US" dirty="0"/>
              <a:t>A statement that the study involves research, an explanation of the purposes of the research, the expected duration of the participant's participation, a description of the procedures to be followed, and identification of any procedures that are experimental. </a:t>
            </a:r>
          </a:p>
          <a:p>
            <a:r>
              <a:rPr lang="en-US" dirty="0"/>
              <a:t>A description of any reasonably foreseeable factors that may be expected to influence a participant’s willingness to participate, such as potential risks, discomfort, or adverse effects.</a:t>
            </a:r>
          </a:p>
          <a:p>
            <a:r>
              <a:rPr lang="en-US" dirty="0"/>
              <a:t>A description of any benefits to the participant or to others, which may reasonably be expected from the research. </a:t>
            </a:r>
          </a:p>
          <a:p>
            <a:r>
              <a:rPr lang="en-US" dirty="0"/>
              <a:t>A statement describing the extent, if any, to which confidentiality of records identifying the participant will be maintained</a:t>
            </a:r>
            <a:r>
              <a:rPr lang="en-US" b="1" dirty="0"/>
              <a:t>, </a:t>
            </a:r>
            <a:r>
              <a:rPr lang="en-US" dirty="0"/>
              <a:t>as well as any limitations to confidentiality. </a:t>
            </a:r>
          </a:p>
          <a:p>
            <a:r>
              <a:rPr lang="en-US" dirty="0"/>
              <a:t>A statement that participation is voluntary. Refusal to participate will involve no penalty or loss of benefits to which the participant is otherwise entitled. The participant may discontinue participation at any time without penalty or loss of benefits to which the participant is otherwise entitled. </a:t>
            </a:r>
          </a:p>
        </p:txBody>
      </p:sp>
    </p:spTree>
  </p:cSld>
  <p:clrMapOvr>
    <a:masterClrMapping/>
  </p:clrMapOvr>
</p:sld>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a:duotone>
              <a:schemeClr val="phClr">
                <a:shade val="30000"/>
              </a:schemeClr>
              <a:schemeClr val="phClr">
                <a:alpha val="10000"/>
                <a:satMod val="120000"/>
              </a:schemeClr>
            </a:duotone>
          </a:blip>
          <a:stretch/>
        </a:blipFill>
        <a:blipFill rotWithShape="1">
          <a:blip xmlns:r="http://schemas.openxmlformats.org/officeDocument/2006/relationships">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a:stretch/>
        </a:blipFill>
        <a:blipFill rotWithShape="1">
          <a:blip xmlns:r="http://schemas.openxmlformats.org/officeDocument/2006/relationships"/>
          <a:stretch/>
        </a:blipFill>
        <a:blipFill rotWithShape="1">
          <a:blip xmlns:r="http://schemas.openxmlformats.org/officeDocument/2006/relationships"/>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960</TotalTime>
  <Words>899</Words>
  <Application>Microsoft Office PowerPoint</Application>
  <PresentationFormat>On-screen Show (4:3)</PresentationFormat>
  <Paragraphs>45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Goudy Old Style</vt:lpstr>
      <vt:lpstr>Impact</vt:lpstr>
      <vt:lpstr>Rockwell</vt:lpstr>
      <vt:lpstr>Inkwell</vt:lpstr>
      <vt:lpstr>Montreat College’s Institutional Review Board (IRB)  </vt:lpstr>
      <vt:lpstr>Why IRB?</vt:lpstr>
      <vt:lpstr>IRB assures that:</vt:lpstr>
      <vt:lpstr>What type of projects are subject to review by the IRB?</vt:lpstr>
      <vt:lpstr>When must the  application be submitted? </vt:lpstr>
      <vt:lpstr>Exemptions may include:</vt:lpstr>
      <vt:lpstr>Informed Consent</vt:lpstr>
      <vt:lpstr>Waiver of written  informed consent</vt:lpstr>
      <vt:lpstr>Elements of informed consent  </vt:lpstr>
      <vt:lpstr>The IRB Purview  extends to:</vt:lpstr>
    </vt:vector>
  </TitlesOfParts>
  <Company>Montreat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Dottie Shuman</dc:creator>
  <cp:lastModifiedBy>Van Stryland, Carl</cp:lastModifiedBy>
  <cp:revision>6</cp:revision>
  <dcterms:created xsi:type="dcterms:W3CDTF">2010-12-11T02:16:01Z</dcterms:created>
  <dcterms:modified xsi:type="dcterms:W3CDTF">2023-09-08T20:05:17Z</dcterms:modified>
</cp:coreProperties>
</file>